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45"/>
  </p:notesMasterIdLst>
  <p:sldIdLst>
    <p:sldId id="332" r:id="rId2"/>
    <p:sldId id="323" r:id="rId3"/>
    <p:sldId id="324" r:id="rId4"/>
    <p:sldId id="325" r:id="rId5"/>
    <p:sldId id="326" r:id="rId6"/>
    <p:sldId id="259" r:id="rId7"/>
    <p:sldId id="333" r:id="rId8"/>
    <p:sldId id="328" r:id="rId9"/>
    <p:sldId id="329" r:id="rId10"/>
    <p:sldId id="315" r:id="rId11"/>
    <p:sldId id="334" r:id="rId12"/>
    <p:sldId id="335" r:id="rId13"/>
    <p:sldId id="307" r:id="rId14"/>
    <p:sldId id="336" r:id="rId15"/>
    <p:sldId id="299" r:id="rId16"/>
    <p:sldId id="300" r:id="rId17"/>
    <p:sldId id="301" r:id="rId18"/>
    <p:sldId id="303" r:id="rId19"/>
    <p:sldId id="338" r:id="rId20"/>
    <p:sldId id="313" r:id="rId21"/>
    <p:sldId id="312" r:id="rId22"/>
    <p:sldId id="337" r:id="rId23"/>
    <p:sldId id="310" r:id="rId24"/>
    <p:sldId id="311" r:id="rId25"/>
    <p:sldId id="294" r:id="rId26"/>
    <p:sldId id="295" r:id="rId27"/>
    <p:sldId id="296" r:id="rId28"/>
    <p:sldId id="297" r:id="rId29"/>
    <p:sldId id="308" r:id="rId30"/>
    <p:sldId id="309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269" r:id="rId39"/>
    <p:sldId id="271" r:id="rId40"/>
    <p:sldId id="272" r:id="rId41"/>
    <p:sldId id="347" r:id="rId42"/>
    <p:sldId id="346" r:id="rId43"/>
    <p:sldId id="27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0929"/>
  </p:normalViewPr>
  <p:slideViewPr>
    <p:cSldViewPr>
      <p:cViewPr varScale="1">
        <p:scale>
          <a:sx n="89" d="100"/>
          <a:sy n="89" d="100"/>
        </p:scale>
        <p:origin x="12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A6695-43AB-482D-90AF-E252D862D3C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62736-F936-4EC7-A00F-F38CAF13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33942-C8AF-4A67-A1AF-2B87DD6E9C76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18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102E3-778D-43FC-BD1C-5B14061C45A1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87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CB514-BD1C-4F43-9418-0A064DFDC9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5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81ABC-C5C0-433C-B06B-5A23F6E7C0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6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7551-D859-4420-90FE-8BB7D3B063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CD77C-40E7-49C6-8A41-9CAEE2E8E7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82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07DF8-D342-4509-99A4-73479F22ED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19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452FC-9FF2-455C-B838-8B0C126C6C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19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B11DD-D1DE-4002-A9CF-2FBD0C1183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C5A9D-BABA-4D92-84C9-2D23C01A75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80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7569C-91B6-46A3-90A5-EAA95DBFF7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74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654B7-47A2-418B-BE4F-F64ACB6859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76A9-0576-4146-A832-C5233AA87A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46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87ADD9-E25C-4A21-AFC4-8ADD56BBB5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99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matters.gmu.edu/d/4942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WORLD WAR I “The Great War”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19-14-1918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31602"/>
            <a:ext cx="9739766" cy="68896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4752"/>
            <a:ext cx="4879414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600" b="1" cap="none" spc="5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World War </a:t>
            </a:r>
            <a:r>
              <a:rPr lang="en-US" sz="6600" b="1" spc="5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en-US" sz="3600" b="1" cap="none" spc="50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“The Great War”</a:t>
            </a:r>
          </a:p>
          <a:p>
            <a:pPr algn="ctr"/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1220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none" spc="5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19-14-1918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510588" cy="5715000"/>
          </a:xfrm>
        </p:spPr>
        <p:txBody>
          <a:bodyPr/>
          <a:lstStyle/>
          <a:p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July 28</a:t>
            </a:r>
            <a:r>
              <a:rPr lang="en-US" altLang="en-US" sz="2400" baseline="300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Austria-Hungary declares war on Serbia</a:t>
            </a:r>
          </a:p>
          <a:p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July 29</a:t>
            </a:r>
            <a:r>
              <a:rPr lang="en-US" altLang="en-US" sz="2400" baseline="300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Russia Mobilizes its troops</a:t>
            </a:r>
          </a:p>
          <a:p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August 1, 1914 Germany mobilizes troops. </a:t>
            </a:r>
          </a:p>
          <a:p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August 2</a:t>
            </a:r>
            <a:r>
              <a:rPr lang="en-US" altLang="en-US" sz="2400" baseline="300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Germany declares war on Russia. </a:t>
            </a:r>
          </a:p>
          <a:p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August 3: Germany declares war on France</a:t>
            </a:r>
          </a:p>
          <a:p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August 4: Germany declares war on Belgium and invades it, </a:t>
            </a:r>
          </a:p>
          <a:p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August 4: England declares war on Germany </a:t>
            </a:r>
          </a:p>
          <a:p>
            <a:r>
              <a:rPr lang="en-US" altLang="en-US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August 5: Austria declares war on Russia and Great Britain</a:t>
            </a: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0988" y="152400"/>
            <a:ext cx="8686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Summer of 1914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Triple Entente/Triple Alliance Actions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6" y="872268"/>
            <a:ext cx="7712108" cy="51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7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3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4010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ritishSoldierInGasMask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197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371600" y="1981200"/>
            <a:ext cx="76200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51" name="Picture 2" descr="GasMasksOf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ritishDogInGasMask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772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371600" y="1981200"/>
            <a:ext cx="76200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23" name="Picture 2" descr="WWIGermanUBoatsSurrenderAtHarw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45536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60920"/>
            <a:ext cx="8208962" cy="49164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 smtClean="0">
                <a:latin typeface="Bell MT" panose="02020503060305020303" pitchFamily="18" charset="0"/>
              </a:rPr>
              <a:t>Nationalism-</a:t>
            </a:r>
          </a:p>
          <a:p>
            <a:pPr marL="0" indent="0">
              <a:buNone/>
            </a:pPr>
            <a:endParaRPr lang="en-US" altLang="en-US" sz="1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en-US" sz="3500" dirty="0" smtClean="0">
                <a:latin typeface="Bell MT" panose="02020503060305020303" pitchFamily="18" charset="0"/>
              </a:rPr>
              <a:t>Deep Devotion to One’s Nation</a:t>
            </a:r>
          </a:p>
          <a:p>
            <a:pPr marL="342900" lvl="1" indent="0">
              <a:buNone/>
            </a:pPr>
            <a:endParaRPr lang="en-US" altLang="en-US" sz="1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en-US" sz="3500" dirty="0" smtClean="0">
                <a:latin typeface="Bell MT" panose="02020503060305020303" pitchFamily="18" charset="0"/>
              </a:rPr>
              <a:t>Competition and Rivalry developed between European nations for territory and markets.</a:t>
            </a:r>
          </a:p>
        </p:txBody>
      </p:sp>
      <p:sp>
        <p:nvSpPr>
          <p:cNvPr id="2" name="AutoShape 2" descr="Image result for black army outline"/>
          <p:cNvSpPr>
            <a:spLocks noChangeAspect="1" noChangeArrowheads="1"/>
          </p:cNvSpPr>
          <p:nvPr/>
        </p:nvSpPr>
        <p:spPr bwMode="auto">
          <a:xfrm>
            <a:off x="2819400" y="5181600"/>
            <a:ext cx="3505200" cy="35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91878"/>
            <a:ext cx="3996267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85800"/>
            <a:ext cx="5394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Long Term Causes</a:t>
            </a:r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ogf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62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36867" name="Picture 4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871252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8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34819" name="Picture 4" descr="Slid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81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35843" name="Picture 4" descr="Sli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enchForcesAttackGermanTrenchesOnTheSomme1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" y="75075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447800" y="1981200"/>
            <a:ext cx="76200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3" name="Picture 2" descr="trenc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1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renc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enc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114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Long Term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800" dirty="0" smtClean="0">
                <a:latin typeface="Bell MT" panose="02020503060305020303" pitchFamily="18" charset="0"/>
              </a:rPr>
              <a:t>Militarism-</a:t>
            </a:r>
          </a:p>
          <a:p>
            <a:pPr marL="0" indent="0">
              <a:buNone/>
            </a:pPr>
            <a:endParaRPr lang="en-US" altLang="en-US" sz="1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en-US" sz="3500" dirty="0" smtClean="0">
                <a:latin typeface="Bell MT" panose="02020503060305020303" pitchFamily="18" charset="0"/>
              </a:rPr>
              <a:t>Glorifying Military Power</a:t>
            </a:r>
          </a:p>
          <a:p>
            <a:pPr lvl="1"/>
            <a:endParaRPr lang="en-US" altLang="en-US" sz="1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en-US" sz="3500" dirty="0" smtClean="0">
                <a:latin typeface="Bell MT" panose="02020503060305020303" pitchFamily="18" charset="0"/>
              </a:rPr>
              <a:t>Keeping a large standing army prepared for war</a:t>
            </a:r>
          </a:p>
          <a:p>
            <a:pPr lvl="1"/>
            <a:endParaRPr lang="en-US" altLang="en-US" sz="1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en-US" sz="3500" dirty="0" smtClean="0">
                <a:latin typeface="Bell MT" panose="02020503060305020303" pitchFamily="18" charset="0"/>
              </a:rPr>
              <a:t>Arms race for military technology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93" y="5357418"/>
            <a:ext cx="3310467" cy="15149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44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372112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5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722146" cy="5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85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213683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0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99758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4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 anchor="ctr">
            <a:noAutofit/>
          </a:bodyPr>
          <a:lstStyle/>
          <a:p>
            <a:r>
              <a:rPr lang="en-US" altLang="en-US" sz="6000" b="1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US Involvement in WWI </a:t>
            </a:r>
          </a:p>
        </p:txBody>
      </p:sp>
    </p:spTree>
    <p:extLst>
      <p:ext uri="{BB962C8B-B14F-4D97-AF65-F5344CB8AC3E}">
        <p14:creationId xmlns:p14="http://schemas.microsoft.com/office/powerpoint/2010/main" val="181916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1463"/>
            <a:ext cx="8305800" cy="762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Why did it take so long for America to get involved in the war?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33525"/>
            <a:ext cx="7086600" cy="4876800"/>
          </a:xfrm>
        </p:spPr>
        <p:txBody>
          <a:bodyPr>
            <a:noAutofit/>
          </a:bodyPr>
          <a:lstStyle/>
          <a:p>
            <a:pPr marL="465138" lvl="2" indent="-457200">
              <a:buClr>
                <a:schemeClr val="bg2"/>
              </a:buClr>
            </a:pPr>
            <a:endParaRPr lang="en-US" altLang="en-US" sz="3600" dirty="0" smtClean="0">
              <a:latin typeface="Bell MT" panose="02020503060305020303" pitchFamily="18" charset="0"/>
            </a:endParaRPr>
          </a:p>
          <a:p>
            <a:pPr marL="465138" lvl="2" indent="-457200">
              <a:buClr>
                <a:schemeClr val="bg2"/>
              </a:buClr>
            </a:pPr>
            <a:r>
              <a:rPr lang="en-US" altLang="en-US" sz="3600" dirty="0" smtClean="0">
                <a:latin typeface="Bell MT" panose="02020503060305020303" pitchFamily="18" charset="0"/>
              </a:rPr>
              <a:t>America </a:t>
            </a:r>
            <a:r>
              <a:rPr lang="en-US" altLang="en-US" sz="3600" dirty="0">
                <a:latin typeface="Bell MT" panose="02020503060305020303" pitchFamily="18" charset="0"/>
              </a:rPr>
              <a:t>was </a:t>
            </a:r>
            <a:r>
              <a:rPr lang="en-US" altLang="en-US" sz="3600" dirty="0" smtClean="0">
                <a:latin typeface="Bell MT" panose="02020503060305020303" pitchFamily="18" charset="0"/>
              </a:rPr>
              <a:t>Isolationist.</a:t>
            </a:r>
          </a:p>
          <a:p>
            <a:pPr marL="808038" lvl="3" indent="-457200">
              <a:buClr>
                <a:schemeClr val="bg2"/>
              </a:buClr>
            </a:pPr>
            <a:r>
              <a:rPr lang="en-US" altLang="en-US" sz="2500" dirty="0" smtClean="0">
                <a:latin typeface="Bell MT" panose="02020503060305020303" pitchFamily="18" charset="0"/>
              </a:rPr>
              <a:t>What Does This Mean?</a:t>
            </a:r>
          </a:p>
          <a:p>
            <a:pPr marL="1150938" lvl="4" indent="-457200">
              <a:buClr>
                <a:schemeClr val="bg2"/>
              </a:buClr>
            </a:pPr>
            <a:r>
              <a:rPr lang="en-US" altLang="en-US" sz="2500" dirty="0" smtClean="0">
                <a:latin typeface="Bell MT" panose="02020503060305020303" pitchFamily="18" charset="0"/>
              </a:rPr>
              <a:t>Turn and Talk</a:t>
            </a:r>
            <a:endParaRPr lang="en-US" altLang="en-US" sz="2500" dirty="0">
              <a:latin typeface="Bell MT" panose="02020503060305020303" pitchFamily="18" charset="0"/>
            </a:endParaRPr>
          </a:p>
          <a:p>
            <a:pPr marL="693738" lvl="4" indent="0">
              <a:buClr>
                <a:schemeClr val="bg2"/>
              </a:buClr>
              <a:buNone/>
            </a:pPr>
            <a:endParaRPr lang="en-US" altLang="en-US" sz="2650" dirty="0">
              <a:latin typeface="Bell MT" panose="02020503060305020303" pitchFamily="18" charset="0"/>
            </a:endParaRPr>
          </a:p>
          <a:p>
            <a:pPr marL="657225" lvl="3" indent="-419100">
              <a:buClr>
                <a:schemeClr val="bg2"/>
              </a:buClr>
            </a:pPr>
            <a:endParaRPr lang="en-US" altLang="en-US" sz="2800" dirty="0">
              <a:latin typeface="Bell MT" panose="02020503060305020303" pitchFamily="18" charset="0"/>
            </a:endParaRPr>
          </a:p>
          <a:p>
            <a:pPr marL="465138" lvl="2" indent="-457200">
              <a:spcBef>
                <a:spcPct val="0"/>
              </a:spcBef>
              <a:buClr>
                <a:schemeClr val="bg2"/>
              </a:buClr>
            </a:pPr>
            <a:endParaRPr lang="en-US" altLang="en-US" sz="2800" dirty="0" smtClean="0">
              <a:latin typeface="Bell MT" panose="02020503060305020303" pitchFamily="18" charset="0"/>
            </a:endParaRPr>
          </a:p>
          <a:p>
            <a:pPr marL="350838" lvl="2" indent="-342900">
              <a:spcBef>
                <a:spcPct val="0"/>
              </a:spcBef>
              <a:buClr>
                <a:schemeClr val="bg2"/>
              </a:buClr>
            </a:pPr>
            <a:r>
              <a:rPr lang="en-US" altLang="en-US" sz="2000" dirty="0" smtClean="0">
                <a:latin typeface="Bell MT" panose="02020503060305020303" pitchFamily="18" charset="0"/>
              </a:rPr>
              <a:t>The Monroe Doctrine (1823) sought to </a:t>
            </a:r>
          </a:p>
          <a:p>
            <a:pPr marL="7938" lvl="2" indent="0">
              <a:spcBef>
                <a:spcPct val="0"/>
              </a:spcBef>
              <a:buClr>
                <a:schemeClr val="bg2"/>
              </a:buClr>
              <a:buNone/>
            </a:pPr>
            <a:r>
              <a:rPr lang="en-US" altLang="en-US" sz="2000" dirty="0" smtClean="0">
                <a:latin typeface="Bell MT" panose="02020503060305020303" pitchFamily="18" charset="0"/>
              </a:rPr>
              <a:t>isolate “the American continents” from </a:t>
            </a:r>
          </a:p>
          <a:p>
            <a:pPr marL="7938" lvl="2" indent="0">
              <a:spcBef>
                <a:spcPct val="0"/>
              </a:spcBef>
              <a:buClr>
                <a:schemeClr val="bg2"/>
              </a:buClr>
              <a:buNone/>
            </a:pPr>
            <a:r>
              <a:rPr lang="en-US" altLang="en-US" sz="2000" dirty="0" smtClean="0">
                <a:latin typeface="Bell MT" panose="02020503060305020303" pitchFamily="18" charset="0"/>
              </a:rPr>
              <a:t>European influences and problems.</a:t>
            </a:r>
            <a:endParaRPr lang="en-US" altLang="en-US" sz="2000" dirty="0">
              <a:latin typeface="Bell MT" panose="02020503060305020303" pitchFamily="18" charset="0"/>
            </a:endParaRPr>
          </a:p>
        </p:txBody>
      </p:sp>
      <p:grpSp>
        <p:nvGrpSpPr>
          <p:cNvPr id="104452" name="Group 4"/>
          <p:cNvGrpSpPr>
            <a:grpSpLocks/>
          </p:cNvGrpSpPr>
          <p:nvPr/>
        </p:nvGrpSpPr>
        <p:grpSpPr bwMode="auto">
          <a:xfrm>
            <a:off x="163512" y="3065821"/>
            <a:ext cx="8675688" cy="3679825"/>
            <a:chOff x="310" y="1997"/>
            <a:chExt cx="5465" cy="2318"/>
          </a:xfrm>
        </p:grpSpPr>
        <p:pic>
          <p:nvPicPr>
            <p:cNvPr id="104453" name="Picture 5" descr="1914_monroe_doctr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9" t="18315" r="12096" b="4604"/>
            <a:stretch>
              <a:fillRect/>
            </a:stretch>
          </p:blipFill>
          <p:spPr bwMode="auto">
            <a:xfrm>
              <a:off x="3691" y="1997"/>
              <a:ext cx="2084" cy="2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310" y="3792"/>
              <a:ext cx="283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latin typeface="Bell MT" panose="02020503060305020303" pitchFamily="18" charset="0"/>
                </a:rPr>
                <a:t>In this cartoon, “The Great Wall” (1914), the Monroe Doctrine is shown as a protective shield for the United States.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789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 advAuto="5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Isolationism</a:t>
            </a:r>
            <a:endParaRPr lang="en-US" altLang="en-US" sz="4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61718" y="2971800"/>
            <a:ext cx="79819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777777"/>
              </a:buClr>
              <a:buFontTx/>
              <a:buChar char="•"/>
            </a:pPr>
            <a:r>
              <a:rPr lang="en-US" altLang="en-US" sz="2800" dirty="0">
                <a:latin typeface="Bell MT" panose="02020503060305020303" pitchFamily="18" charset="0"/>
              </a:rPr>
              <a:t> Is isolationism really an option for </a:t>
            </a:r>
            <a:r>
              <a:rPr lang="en-US" altLang="en-US" sz="2800" dirty="0" smtClean="0">
                <a:latin typeface="Bell MT" panose="02020503060305020303" pitchFamily="18" charset="0"/>
              </a:rPr>
              <a:t>a </a:t>
            </a:r>
            <a:r>
              <a:rPr lang="en-US" altLang="en-US" sz="2800" dirty="0">
                <a:latin typeface="Bell MT" panose="02020503060305020303" pitchFamily="18" charset="0"/>
              </a:rPr>
              <a:t>country as powerful as the </a:t>
            </a:r>
            <a:r>
              <a:rPr lang="en-US" altLang="en-US" sz="2800" dirty="0" smtClean="0">
                <a:latin typeface="Bell MT" panose="02020503060305020303" pitchFamily="18" charset="0"/>
              </a:rPr>
              <a:t>United </a:t>
            </a:r>
            <a:r>
              <a:rPr lang="en-US" altLang="en-US" sz="2800" dirty="0">
                <a:latin typeface="Bell MT" panose="02020503060305020303" pitchFamily="18" charset="0"/>
              </a:rPr>
              <a:t>States?</a:t>
            </a:r>
          </a:p>
          <a:p>
            <a:pPr eaLnBrk="1" hangingPunct="1">
              <a:spcBef>
                <a:spcPct val="50000"/>
              </a:spcBef>
              <a:buClr>
                <a:srgbClr val="777777"/>
              </a:buClr>
              <a:buFontTx/>
              <a:buChar char="•"/>
            </a:pPr>
            <a:r>
              <a:rPr lang="en-US" altLang="en-US" sz="2800" dirty="0">
                <a:latin typeface="Bell MT" panose="02020503060305020303" pitchFamily="18" charset="0"/>
              </a:rPr>
              <a:t> What are the disadvantages </a:t>
            </a:r>
            <a:r>
              <a:rPr lang="en-US" altLang="en-US" sz="2800" dirty="0" smtClean="0">
                <a:latin typeface="Bell MT" panose="02020503060305020303" pitchFamily="18" charset="0"/>
              </a:rPr>
              <a:t>of isolationism</a:t>
            </a:r>
            <a:r>
              <a:rPr lang="en-US" altLang="en-US" sz="2800" dirty="0">
                <a:latin typeface="Bell MT" panose="02020503060305020303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>
                <a:srgbClr val="777777"/>
              </a:buClr>
              <a:buFontTx/>
              <a:buChar char="•"/>
            </a:pPr>
            <a:r>
              <a:rPr lang="en-US" altLang="en-US" sz="2800" dirty="0">
                <a:latin typeface="Bell MT" panose="02020503060305020303" pitchFamily="18" charset="0"/>
              </a:rPr>
              <a:t> What are the advantages?</a:t>
            </a:r>
          </a:p>
        </p:txBody>
      </p:sp>
    </p:spTree>
    <p:extLst>
      <p:ext uri="{BB962C8B-B14F-4D97-AF65-F5344CB8AC3E}">
        <p14:creationId xmlns:p14="http://schemas.microsoft.com/office/powerpoint/2010/main" val="280737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US </a:t>
            </a:r>
            <a:r>
              <a:rPr lang="en-US" altLang="en-US" sz="4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claims Neutrality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Throughout </a:t>
            </a:r>
            <a:r>
              <a:rPr lang="en-US" altLang="en-US" dirty="0" smtClean="0"/>
              <a:t>WWI, The US made attempts remain Neutral.</a:t>
            </a:r>
          </a:p>
          <a:p>
            <a:pPr lvl="1"/>
            <a:r>
              <a:rPr lang="en-US" altLang="en-US" dirty="0" smtClean="0"/>
              <a:t>Do you agree?</a:t>
            </a:r>
          </a:p>
          <a:p>
            <a:pPr lvl="1"/>
            <a:r>
              <a:rPr lang="en-US" altLang="en-US" dirty="0" smtClean="0"/>
              <a:t>Do you disagree?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Song depicting the attitudes of the US</a:t>
            </a:r>
            <a:endParaRPr lang="en-US" altLang="en-US" dirty="0"/>
          </a:p>
          <a:p>
            <a:pPr lvl="1"/>
            <a:r>
              <a:rPr lang="en-US" altLang="en-US" dirty="0">
                <a:hlinkClick r:id="rId3"/>
              </a:rPr>
              <a:t>http://historymatters.gmu.edu/d/4942</a:t>
            </a:r>
            <a:r>
              <a:rPr lang="en-US" altLang="en-US" dirty="0" smtClean="0">
                <a:hlinkClick r:id="rId3"/>
              </a:rPr>
              <a:t>/</a:t>
            </a:r>
            <a:r>
              <a:rPr lang="en-US" altLang="en-US" dirty="0" smtClean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37588" cy="76200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1371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May 7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dirty="0" smtClean="0">
                <a:solidFill>
                  <a:schemeClr val="bg1"/>
                </a:solidFill>
              </a:rPr>
              <a:t> 1915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4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Sinking of the Lusitania</a:t>
            </a:r>
          </a:p>
        </p:txBody>
      </p:sp>
      <p:pic>
        <p:nvPicPr>
          <p:cNvPr id="46084" name="Picture 4" descr="Sl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85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Long Term Causes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4800" dirty="0" smtClean="0">
                <a:latin typeface="Bell MT" panose="02020503060305020303" pitchFamily="18" charset="0"/>
              </a:rPr>
              <a:t>Imperialism-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en-US" sz="1200" dirty="0">
              <a:latin typeface="Bell MT" panose="02020503060305020303" pitchFamily="18" charset="0"/>
            </a:endParaRPr>
          </a:p>
          <a:p>
            <a:pPr lvl="1">
              <a:defRPr/>
            </a:pPr>
            <a:r>
              <a:rPr lang="en-US" altLang="en-US" sz="3500" dirty="0">
                <a:latin typeface="Bell MT" panose="02020503060305020303" pitchFamily="18" charset="0"/>
              </a:rPr>
              <a:t>European competition for </a:t>
            </a:r>
            <a:r>
              <a:rPr lang="en-US" altLang="en-US" sz="3500" dirty="0" smtClean="0">
                <a:latin typeface="Bell MT" panose="02020503060305020303" pitchFamily="18" charset="0"/>
              </a:rPr>
              <a:t>colonies</a:t>
            </a:r>
          </a:p>
          <a:p>
            <a:pPr lvl="1">
              <a:defRPr/>
            </a:pPr>
            <a:endParaRPr lang="en-US" altLang="en-US" sz="1200" dirty="0">
              <a:latin typeface="Bell MT" panose="02020503060305020303" pitchFamily="18" charset="0"/>
            </a:endParaRPr>
          </a:p>
          <a:p>
            <a:pPr lvl="1">
              <a:defRPr/>
            </a:pPr>
            <a:r>
              <a:rPr lang="en-US" altLang="en-US" sz="3500" dirty="0">
                <a:latin typeface="Bell MT" panose="02020503060305020303" pitchFamily="18" charset="0"/>
              </a:rPr>
              <a:t>Quest for colonies often almost led to </a:t>
            </a:r>
            <a:r>
              <a:rPr lang="en-US" altLang="en-US" sz="3500" dirty="0" smtClean="0">
                <a:latin typeface="Bell MT" panose="02020503060305020303" pitchFamily="18" charset="0"/>
              </a:rPr>
              <a:t>war</a:t>
            </a:r>
          </a:p>
          <a:p>
            <a:pPr lvl="1">
              <a:defRPr/>
            </a:pPr>
            <a:endParaRPr lang="en-US" altLang="en-US" sz="1200" dirty="0">
              <a:latin typeface="Bell MT" panose="02020503060305020303" pitchFamily="18" charset="0"/>
            </a:endParaRPr>
          </a:p>
          <a:p>
            <a:pPr lvl="1">
              <a:defRPr/>
            </a:pPr>
            <a:r>
              <a:rPr lang="en-US" altLang="en-US" sz="3500" dirty="0">
                <a:latin typeface="Bell MT" panose="02020503060305020303" pitchFamily="18" charset="0"/>
              </a:rPr>
              <a:t>Imperialism led to rivalry and mistrust amongst European 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127627"/>
            <a:ext cx="3996267" cy="1828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altLang="en-US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altLang="en-US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1916 </a:t>
            </a:r>
            <a:r>
              <a:rPr lang="en-US" altLang="en-US" sz="4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Presidential Election</a:t>
            </a:r>
            <a:br>
              <a:rPr lang="en-US" altLang="en-US" sz="4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altLang="en-US" sz="4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941513"/>
            <a:ext cx="3862387" cy="41148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800" smtClean="0"/>
              <a:t>Woodrow Wilson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380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800" smtClean="0"/>
              <a:t>Because </a:t>
            </a:r>
            <a:endParaRPr lang="en-US" altLang="en-US" sz="4000" b="1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000" b="1" smtClean="0"/>
              <a:t>“he kept us out of the war”</a:t>
            </a:r>
          </a:p>
        </p:txBody>
      </p:sp>
      <p:pic>
        <p:nvPicPr>
          <p:cNvPr id="47108" name="Picture 4" descr="Slid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64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Congressional Decision is………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7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6858000" cy="2387600"/>
          </a:xfrm>
        </p:spPr>
        <p:txBody>
          <a:bodyPr>
            <a:normAutofit/>
          </a:bodyPr>
          <a:lstStyle/>
          <a:p>
            <a:r>
              <a:rPr lang="en-US" sz="6000" dirty="0">
                <a:ln w="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THE US 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WILL DECLARE WAR!</a:t>
            </a:r>
            <a:endParaRPr lang="en-US" sz="6000" dirty="0">
              <a:ln w="0"/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9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US Declares War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941513"/>
            <a:ext cx="8208962" cy="4611687"/>
          </a:xfrm>
        </p:spPr>
        <p:txBody>
          <a:bodyPr>
            <a:normAutofit/>
          </a:bodyPr>
          <a:lstStyle/>
          <a:p>
            <a:endParaRPr lang="en-US" altLang="en-US" sz="2800" dirty="0" smtClean="0"/>
          </a:p>
          <a:p>
            <a:r>
              <a:rPr lang="en-US" altLang="en-US" sz="2800" dirty="0" smtClean="0"/>
              <a:t>Senate </a:t>
            </a:r>
            <a:r>
              <a:rPr lang="en-US" altLang="en-US" sz="2800" dirty="0" smtClean="0"/>
              <a:t>Declares War  April 4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1917</a:t>
            </a:r>
          </a:p>
          <a:p>
            <a:r>
              <a:rPr lang="en-US" altLang="en-US" sz="2800" dirty="0" smtClean="0"/>
              <a:t>House of Representatives Declares War April 6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1917</a:t>
            </a:r>
          </a:p>
          <a:p>
            <a:r>
              <a:rPr lang="en-US" altLang="en-US" sz="2800" dirty="0" smtClean="0"/>
              <a:t>Wilson’s reasoning for War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 smtClean="0"/>
              <a:t>	</a:t>
            </a:r>
            <a:r>
              <a:rPr lang="en-US" altLang="en-US" sz="2800" dirty="0" smtClean="0"/>
              <a:t>	make </a:t>
            </a:r>
            <a:r>
              <a:rPr lang="en-US" altLang="en-US" sz="2800" dirty="0" smtClean="0"/>
              <a:t>the world “Safe for Democracy”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Long Term Causes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6388" y="1600200"/>
            <a:ext cx="8208962" cy="45354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 smtClean="0">
                <a:latin typeface="Bell MT" panose="02020503060305020303" pitchFamily="18" charset="0"/>
              </a:rPr>
              <a:t>Alliance System-</a:t>
            </a:r>
          </a:p>
          <a:p>
            <a:pPr lvl="1"/>
            <a:r>
              <a:rPr lang="en-US" altLang="en-US" sz="3500" dirty="0" smtClean="0">
                <a:latin typeface="Bell MT" panose="02020503060305020303" pitchFamily="18" charset="0"/>
              </a:rPr>
              <a:t>Designed to keep peace in Europe, instead pushed continent towards war</a:t>
            </a:r>
          </a:p>
          <a:p>
            <a:pPr lvl="1"/>
            <a:endParaRPr lang="en-US" altLang="en-US" sz="1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en-US" sz="3500" dirty="0" smtClean="0">
                <a:latin typeface="Bell MT" panose="02020503060305020303" pitchFamily="18" charset="0"/>
              </a:rPr>
              <a:t>Many Alliances made in secret</a:t>
            </a:r>
          </a:p>
          <a:p>
            <a:pPr lvl="1"/>
            <a:endParaRPr lang="en-US" altLang="en-US" sz="1200" dirty="0" smtClean="0">
              <a:latin typeface="Bell MT" panose="02020503060305020303" pitchFamily="18" charset="0"/>
            </a:endParaRPr>
          </a:p>
          <a:p>
            <a:pPr lvl="1"/>
            <a:r>
              <a:rPr lang="en-US" altLang="en-US" sz="3500" dirty="0" smtClean="0">
                <a:latin typeface="Bell MT" panose="02020503060305020303" pitchFamily="18" charset="0"/>
              </a:rPr>
              <a:t>By 1907 two major alliances:  Triple Alliance and Triple Entente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02" y="5044698"/>
            <a:ext cx="3962400" cy="18133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8156" y="1581813"/>
            <a:ext cx="4024313" cy="4648200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900" u="sng" dirty="0" smtClean="0">
                <a:latin typeface="Bell MT" panose="02020503060305020303" pitchFamily="18" charset="0"/>
              </a:rPr>
              <a:t>Triple Alliance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Bell MT" panose="02020503060305020303" pitchFamily="18" charset="0"/>
              </a:rPr>
              <a:t>Germany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Bell MT" panose="02020503060305020303" pitchFamily="18" charset="0"/>
              </a:rPr>
              <a:t>Austria-Hungary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Bell MT" panose="02020503060305020303" pitchFamily="18" charset="0"/>
              </a:rPr>
              <a:t>Italy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u="sng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Central Powers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Germany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Austria-Hungary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Ottoman Empire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95292" y="1581813"/>
            <a:ext cx="4024313" cy="457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900" u="sng" dirty="0" smtClean="0">
                <a:latin typeface="Bell MT" panose="02020503060305020303" pitchFamily="18" charset="0"/>
              </a:rPr>
              <a:t>Triple Entente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Bell MT" panose="02020503060305020303" pitchFamily="18" charset="0"/>
              </a:rPr>
              <a:t>England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Bell MT" panose="02020503060305020303" pitchFamily="18" charset="0"/>
              </a:rPr>
              <a:t>France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Bell MT" panose="02020503060305020303" pitchFamily="18" charset="0"/>
              </a:rPr>
              <a:t>Russia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u="sng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Allied Powers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England, France, </a:t>
            </a:r>
            <a:r>
              <a:rPr lang="en-US" altLang="en-US" sz="2700" i="1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Russia</a:t>
            </a:r>
            <a:r>
              <a:rPr lang="en-US" altLang="en-US" sz="2700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, </a:t>
            </a:r>
            <a:r>
              <a:rPr lang="en-US" altLang="en-US" sz="2700" i="1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United States, </a:t>
            </a:r>
            <a:r>
              <a:rPr lang="en-US" altLang="en-US" sz="2700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Italy, </a:t>
            </a:r>
            <a:r>
              <a:rPr lang="en-US" altLang="en-US" sz="2700" dirty="0">
                <a:solidFill>
                  <a:schemeClr val="accent6"/>
                </a:solidFill>
                <a:latin typeface="Bell MT" panose="02020503060305020303" pitchFamily="18" charset="0"/>
              </a:rPr>
              <a:t> </a:t>
            </a:r>
            <a:r>
              <a:rPr lang="en-US" altLang="en-US" sz="2700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Serbia, Belgium, Switzerland</a:t>
            </a:r>
            <a:endParaRPr lang="en-US" altLang="en-US" sz="2700" i="1" dirty="0" smtClean="0">
              <a:solidFill>
                <a:schemeClr val="accent6"/>
              </a:solidFill>
              <a:latin typeface="Bell MT" panose="020205030603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7748" y="251915"/>
            <a:ext cx="52350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Two Sides</a:t>
            </a:r>
            <a:endParaRPr lang="en-US" sz="66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866" y="1433878"/>
            <a:ext cx="3657600" cy="494407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2469" y="1433878"/>
            <a:ext cx="3657600" cy="494407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Short-Term Cause/Spark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467519" y="2438400"/>
            <a:ext cx="8208962" cy="1371600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latin typeface="Bell MT" panose="02020503060305020303" pitchFamily="18" charset="0"/>
              </a:rPr>
              <a:t>June 28</a:t>
            </a:r>
            <a:r>
              <a:rPr lang="en-US" altLang="en-US" sz="4400" baseline="30000" dirty="0" smtClean="0">
                <a:latin typeface="Bell MT" panose="02020503060305020303" pitchFamily="18" charset="0"/>
              </a:rPr>
              <a:t>th</a:t>
            </a:r>
            <a:r>
              <a:rPr lang="en-US" altLang="en-US" sz="4400" dirty="0" smtClean="0">
                <a:latin typeface="Bell MT" panose="02020503060305020303" pitchFamily="18" charset="0"/>
              </a:rPr>
              <a:t>, 1914</a:t>
            </a:r>
          </a:p>
          <a:p>
            <a:pPr marL="0" indent="0">
              <a:buNone/>
            </a:pPr>
            <a:endParaRPr lang="en-US" altLang="en-US" sz="4000" dirty="0" smtClean="0">
              <a:latin typeface="Bell MT" panose="02020503060305020303" pitchFamily="18" charset="0"/>
            </a:endParaRPr>
          </a:p>
          <a:p>
            <a:r>
              <a:rPr lang="en-US" altLang="en-US" sz="4400" dirty="0" smtClean="0">
                <a:latin typeface="Bell MT" panose="02020503060305020303" pitchFamily="18" charset="0"/>
              </a:rPr>
              <a:t>Assassination of </a:t>
            </a:r>
          </a:p>
          <a:p>
            <a:pPr marL="0" indent="0">
              <a:buNone/>
            </a:pPr>
            <a:r>
              <a:rPr lang="en-US" altLang="en-US" sz="4400" dirty="0" smtClean="0">
                <a:latin typeface="Bell MT" panose="02020503060305020303" pitchFamily="18" charset="0"/>
              </a:rPr>
              <a:t>Franz Ferdinand</a:t>
            </a:r>
          </a:p>
          <a:p>
            <a:pPr lvl="1"/>
            <a:r>
              <a:rPr lang="en-US" altLang="en-US" sz="2800" dirty="0" smtClean="0">
                <a:latin typeface="Bell MT" panose="02020503060305020303" pitchFamily="18" charset="0"/>
              </a:rPr>
              <a:t>Austro-Hungarian</a:t>
            </a:r>
          </a:p>
          <a:p>
            <a:pPr lvl="1"/>
            <a:r>
              <a:rPr lang="en-US" altLang="en-US" sz="2800" dirty="0" smtClean="0">
                <a:latin typeface="Bell MT" panose="02020503060305020303" pitchFamily="18" charset="0"/>
              </a:rPr>
              <a:t>Killed by Serbian/Bosnian</a:t>
            </a:r>
          </a:p>
          <a:p>
            <a:pPr marL="342900" lvl="1" indent="0">
              <a:buNone/>
            </a:pPr>
            <a:r>
              <a:rPr lang="en-US" altLang="en-US" sz="2800" dirty="0" smtClean="0">
                <a:latin typeface="Bell MT" panose="02020503060305020303" pitchFamily="18" charset="0"/>
              </a:rPr>
              <a:t>assassins</a:t>
            </a:r>
            <a:endParaRPr lang="en-US" altLang="en-US" sz="2500" dirty="0" smtClean="0">
              <a:latin typeface="Bell MT" panose="02020503060305020303" pitchFamily="18" charset="0"/>
            </a:endParaRPr>
          </a:p>
          <a:p>
            <a:pPr lvl="1"/>
            <a:endParaRPr lang="en-US" altLang="en-US" sz="4100" dirty="0" smtClean="0">
              <a:latin typeface="Bell MT" panose="02020503060305020303" pitchFamily="18" charset="0"/>
            </a:endParaRPr>
          </a:p>
        </p:txBody>
      </p:sp>
      <p:pic>
        <p:nvPicPr>
          <p:cNvPr id="12292" name="Picture 7" descr="Slide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23076"/>
          <a:stretch/>
        </p:blipFill>
        <p:spPr bwMode="auto">
          <a:xfrm>
            <a:off x="5181600" y="2286000"/>
            <a:ext cx="3733800" cy="3982720"/>
          </a:xfrm>
          <a:prstGeom prst="rect">
            <a:avLst/>
          </a:prstGeom>
          <a:noFill/>
          <a:ln>
            <a:noFill/>
          </a:ln>
          <a:effectLst>
            <a:reflection stA="4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en-US" sz="4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Who Declared War on Who?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328613" y="1941513"/>
            <a:ext cx="7967662" cy="4114800"/>
          </a:xfrm>
        </p:spPr>
        <p:txBody>
          <a:bodyPr/>
          <a:lstStyle/>
          <a:p>
            <a:r>
              <a:rPr lang="en-US" altLang="en-US" sz="2800" dirty="0" smtClean="0">
                <a:latin typeface="Bell MT" panose="02020503060305020303" pitchFamily="18" charset="0"/>
              </a:rPr>
              <a:t>Austria-Hungary Declares War on Serbia</a:t>
            </a:r>
          </a:p>
          <a:p>
            <a:endParaRPr lang="en-US" altLang="en-US" sz="500" dirty="0" smtClean="0">
              <a:latin typeface="Bell MT" panose="02020503060305020303" pitchFamily="18" charset="0"/>
            </a:endParaRPr>
          </a:p>
          <a:p>
            <a:r>
              <a:rPr lang="en-US" altLang="en-US" sz="2800" dirty="0" smtClean="0">
                <a:latin typeface="Bell MT" panose="02020503060305020303" pitchFamily="18" charset="0"/>
              </a:rPr>
              <a:t>Russia Declares War on Austria Hungary</a:t>
            </a:r>
          </a:p>
          <a:p>
            <a:endParaRPr lang="en-US" altLang="en-US" sz="500" dirty="0" smtClean="0">
              <a:latin typeface="Bell MT" panose="02020503060305020303" pitchFamily="18" charset="0"/>
            </a:endParaRPr>
          </a:p>
          <a:p>
            <a:r>
              <a:rPr lang="en-US" altLang="en-US" sz="2800" dirty="0" smtClean="0">
                <a:latin typeface="Bell MT" panose="02020503060305020303" pitchFamily="18" charset="0"/>
              </a:rPr>
              <a:t>Germany Declares War on Russia</a:t>
            </a:r>
          </a:p>
          <a:p>
            <a:endParaRPr lang="en-US" altLang="en-US" sz="500" dirty="0" smtClean="0">
              <a:latin typeface="Bell MT" panose="02020503060305020303" pitchFamily="18" charset="0"/>
            </a:endParaRPr>
          </a:p>
          <a:p>
            <a:r>
              <a:rPr lang="en-US" altLang="en-US" sz="2800" dirty="0" smtClean="0">
                <a:latin typeface="Bell MT" panose="02020503060305020303" pitchFamily="18" charset="0"/>
              </a:rPr>
              <a:t>Germany Declares War on France</a:t>
            </a:r>
          </a:p>
          <a:p>
            <a:endParaRPr lang="en-US" altLang="en-US" sz="500" dirty="0" smtClean="0">
              <a:latin typeface="Bell MT" panose="02020503060305020303" pitchFamily="18" charset="0"/>
            </a:endParaRPr>
          </a:p>
          <a:p>
            <a:r>
              <a:rPr lang="en-US" altLang="en-US" sz="2800" dirty="0" smtClean="0">
                <a:latin typeface="Bell MT" panose="02020503060305020303" pitchFamily="18" charset="0"/>
              </a:rPr>
              <a:t>England Declares War on Germany and Austria Hungary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986" y="5029041"/>
            <a:ext cx="3999323" cy="18289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15061</TotalTime>
  <Words>472</Words>
  <Application>Microsoft Office PowerPoint</Application>
  <PresentationFormat>On-screen Show (4:3)</PresentationFormat>
  <Paragraphs>122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Bell MT</vt:lpstr>
      <vt:lpstr>Calibri</vt:lpstr>
      <vt:lpstr>Calibri Light</vt:lpstr>
      <vt:lpstr>Times New Roman</vt:lpstr>
      <vt:lpstr>Wingdings</vt:lpstr>
      <vt:lpstr>Wingdings 3</vt:lpstr>
      <vt:lpstr>Office Theme</vt:lpstr>
      <vt:lpstr>WORLD WAR I “The Great War”</vt:lpstr>
      <vt:lpstr>PowerPoint Presentation</vt:lpstr>
      <vt:lpstr>Long Term Causes</vt:lpstr>
      <vt:lpstr>Long Term Causes</vt:lpstr>
      <vt:lpstr>Long Term Causes</vt:lpstr>
      <vt:lpstr>PowerPoint Presentation</vt:lpstr>
      <vt:lpstr>PowerPoint Presentation</vt:lpstr>
      <vt:lpstr>Short-Term Cause/Spark</vt:lpstr>
      <vt:lpstr>Who Declared War on Who?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Involvement in WWI </vt:lpstr>
      <vt:lpstr>Why did it take so long for America to get involved in the war?</vt:lpstr>
      <vt:lpstr>Isolationism</vt:lpstr>
      <vt:lpstr>US claims Neutrality</vt:lpstr>
      <vt:lpstr>PowerPoint Presentation</vt:lpstr>
      <vt:lpstr> 1916 Presidential Election </vt:lpstr>
      <vt:lpstr>The Congressional Decision is………</vt:lpstr>
      <vt:lpstr>THE US WILL DECLARE WAR!</vt:lpstr>
      <vt:lpstr>US Declares War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 1914-1918</dc:title>
  <dc:creator>cc</dc:creator>
  <cp:lastModifiedBy>Ben Jolliffe</cp:lastModifiedBy>
  <cp:revision>58</cp:revision>
  <dcterms:created xsi:type="dcterms:W3CDTF">2005-11-25T19:54:17Z</dcterms:created>
  <dcterms:modified xsi:type="dcterms:W3CDTF">2017-03-01T21:23:59Z</dcterms:modified>
</cp:coreProperties>
</file>